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6" r:id="rId14"/>
    <p:sldId id="267" r:id="rId15"/>
    <p:sldId id="272" r:id="rId16"/>
    <p:sldId id="270" r:id="rId17"/>
    <p:sldId id="271" r:id="rId18"/>
    <p:sldId id="269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00EE6-316F-43F5-8305-9FA9F092D8D1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65889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66EC2-F42C-490E-8503-C2B33A511566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5969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A2CE7-DE3C-48CB-A9A8-162372BA19C8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9868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833DF-0F9A-4C7C-B31A-AD71AE741024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8403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0AA65-BDC6-46A4-B33B-68CBD0FB7A43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5188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C8E37-8617-4D46-BF1A-265813C7F3C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02654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7F957-8416-42E1-AEC7-53602C48C4F4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2565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2B8A0-B2A8-4588-B925-D2F6A9F8C9B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872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A0B72-AE22-48C2-AD48-6A9854A00BB8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6102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15725-3784-4D9D-BDB9-D7BCC2258060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83476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D5353-8EEA-4695-A7DD-8EBB3D4847A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342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F733E2-C6B7-4CE4-99E4-251686A8B281}" type="slidenum">
              <a:rPr lang="ru-RU">
                <a:solidFill>
                  <a:srgbClr val="F0A22E">
                    <a:shade val="75000"/>
                  </a:srgb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srgbClr val="F0A22E">
                  <a:shade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3949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j044159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175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2338" y="1052513"/>
            <a:ext cx="4230687" cy="95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203575" y="4365625"/>
            <a:ext cx="5076825" cy="282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r>
              <a:rPr lang="ru-RU" altLang="ru-RU" b="1" dirty="0" smtClean="0">
                <a:solidFill>
                  <a:srgbClr val="002060"/>
                </a:solidFill>
              </a:rPr>
              <a:t>Выполнила воспитатель МДОБУ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д</a:t>
            </a:r>
            <a:r>
              <a:rPr lang="ru-RU" altLang="ru-RU" b="1" dirty="0" smtClean="0">
                <a:solidFill>
                  <a:srgbClr val="002060"/>
                </a:solidFill>
              </a:rPr>
              <a:t>/с </a:t>
            </a:r>
            <a:r>
              <a:rPr lang="ru-RU" altLang="ru-RU" b="1" dirty="0" smtClean="0">
                <a:solidFill>
                  <a:srgbClr val="002060"/>
                </a:solidFill>
              </a:rPr>
              <a:t>«Снегурочка»</a:t>
            </a: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r>
              <a:rPr lang="ru-RU" altLang="ru-RU" b="1" dirty="0" smtClean="0">
                <a:solidFill>
                  <a:srgbClr val="002060"/>
                </a:solidFill>
              </a:rPr>
              <a:t>Давлетбаева Зифа Фазыльяновна</a:t>
            </a:r>
            <a:endParaRPr lang="en-US" altLang="ru-RU" b="1" dirty="0" smtClean="0">
              <a:solidFill>
                <a:srgbClr val="002060"/>
              </a:solidFill>
            </a:endParaRP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endParaRPr lang="en-US" altLang="ru-RU" sz="2800" b="1" dirty="0" smtClean="0">
              <a:solidFill>
                <a:srgbClr val="443329"/>
              </a:solidFill>
            </a:endParaRP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endParaRPr lang="en-US" altLang="ru-RU" sz="2800" b="1" dirty="0" smtClean="0">
              <a:solidFill>
                <a:srgbClr val="443329"/>
              </a:solidFill>
            </a:endParaRP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endParaRPr lang="ru-RU" altLang="ru-RU" sz="2800" b="1" dirty="0" smtClean="0">
              <a:solidFill>
                <a:srgbClr val="44332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2204864"/>
            <a:ext cx="5976664" cy="92333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Расти, цветок</a:t>
            </a:r>
            <a:endParaRPr lang="ru-RU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44378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F:\мои фото\мама-работа\эколог 12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89" r="3180" b="24411"/>
          <a:stretch/>
        </p:blipFill>
        <p:spPr bwMode="auto">
          <a:xfrm>
            <a:off x="467544" y="600846"/>
            <a:ext cx="4680520" cy="269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48064" y="620688"/>
            <a:ext cx="35671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r>
              <a:rPr lang="ru-RU" altLang="ru-RU" sz="32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«Сажаем цветы»</a:t>
            </a:r>
          </a:p>
        </p:txBody>
      </p:sp>
      <p:pic>
        <p:nvPicPr>
          <p:cNvPr id="2051" name="Picture 3" descr="F:\мои фото\мама-работа\эколог 13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3" t="-9442" r="-1053" b="16693"/>
          <a:stretch/>
        </p:blipFill>
        <p:spPr bwMode="auto">
          <a:xfrm>
            <a:off x="3998586" y="2949890"/>
            <a:ext cx="4966723" cy="345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975709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429000"/>
            <a:ext cx="5076056" cy="3291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161235"/>
            <a:ext cx="3024337" cy="1618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endParaRPr lang="ru-RU" altLang="ru-RU" sz="3200" b="1" dirty="0" smtClean="0">
              <a:solidFill>
                <a:srgbClr val="990000"/>
              </a:solidFill>
              <a:latin typeface="Times New Roman" pitchFamily="18" charset="0"/>
            </a:endParaRPr>
          </a:p>
          <a:p>
            <a:pPr marL="609600" lvl="0" indent="-609600"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endParaRPr lang="ru-RU" altLang="ru-RU" sz="3200" b="1" dirty="0">
              <a:solidFill>
                <a:srgbClr val="990000"/>
              </a:solidFill>
              <a:latin typeface="Times New Roman" pitchFamily="18" charset="0"/>
            </a:endParaRPr>
          </a:p>
          <a:p>
            <a:pPr marL="609600" lvl="0" indent="-609600"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r>
              <a:rPr lang="ru-RU" altLang="ru-RU" sz="3200" b="1" dirty="0" smtClean="0">
                <a:solidFill>
                  <a:srgbClr val="990000"/>
                </a:solidFill>
                <a:latin typeface="Times New Roman" pitchFamily="18" charset="0"/>
              </a:rPr>
              <a:t>«</a:t>
            </a:r>
            <a:r>
              <a:rPr lang="ru-RU" altLang="ru-RU" sz="3200" b="1" dirty="0">
                <a:solidFill>
                  <a:srgbClr val="990000"/>
                </a:solidFill>
                <a:latin typeface="Times New Roman" pitchFamily="18" charset="0"/>
              </a:rPr>
              <a:t>Ухаживаем »</a:t>
            </a:r>
          </a:p>
        </p:txBody>
      </p:sp>
      <p:pic>
        <p:nvPicPr>
          <p:cNvPr id="5123" name="Picture 3" descr="F:\мои фото\мама-работа\эколог 16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86" b="9439"/>
          <a:stretch/>
        </p:blipFill>
        <p:spPr bwMode="auto">
          <a:xfrm>
            <a:off x="221358" y="293005"/>
            <a:ext cx="4782690" cy="355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2872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F:\мои фото\мама-работа\эколог 1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4176464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мои фото\мама-работа\эколог 1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7957" y="2996952"/>
            <a:ext cx="4632514" cy="347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5" y="692696"/>
            <a:ext cx="43924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r>
              <a:rPr lang="ru-RU" altLang="ru-RU" sz="3200" b="1" dirty="0" smtClean="0">
                <a:solidFill>
                  <a:srgbClr val="990000"/>
                </a:solidFill>
                <a:latin typeface="Times New Roman" pitchFamily="18" charset="0"/>
              </a:rPr>
              <a:t>    «Сначала нужно подготовить место»</a:t>
            </a:r>
            <a:endParaRPr lang="ru-RU" altLang="ru-RU" sz="3200" b="1" dirty="0">
              <a:solidFill>
                <a:srgbClr val="99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773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F:\мои фото\мама-работа\эколог 1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417" y="206849"/>
            <a:ext cx="4313583" cy="323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32040" y="764705"/>
            <a:ext cx="3240359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r>
              <a:rPr lang="ru-RU" altLang="ru-RU" sz="3200" b="1" dirty="0" smtClean="0">
                <a:solidFill>
                  <a:srgbClr val="990000"/>
                </a:solidFill>
                <a:latin typeface="Times New Roman" pitchFamily="18" charset="0"/>
              </a:rPr>
              <a:t>«Это – корешок…»</a:t>
            </a:r>
            <a:endParaRPr lang="ru-RU" altLang="ru-RU" sz="3200" b="1" dirty="0">
              <a:solidFill>
                <a:srgbClr val="990000"/>
              </a:solidFill>
              <a:latin typeface="Times New Roman" pitchFamily="18" charset="0"/>
            </a:endParaRPr>
          </a:p>
        </p:txBody>
      </p:sp>
      <p:pic>
        <p:nvPicPr>
          <p:cNvPr id="4099" name="Picture 3" descr="F:\мои фото\мама-работа\эколог 1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20200" y="3011912"/>
            <a:ext cx="4664038" cy="349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8417" y="4005065"/>
            <a:ext cx="3881535" cy="152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endParaRPr lang="ru-RU" altLang="ru-RU" sz="3200" b="1" dirty="0" smtClean="0">
              <a:solidFill>
                <a:srgbClr val="990000"/>
              </a:solidFill>
              <a:latin typeface="Times New Roman" pitchFamily="18" charset="0"/>
            </a:endParaRPr>
          </a:p>
          <a:p>
            <a:pPr marL="609600" lvl="0" indent="-609600"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0A22E"/>
              </a:buClr>
              <a:buSzPct val="70000"/>
            </a:pPr>
            <a:r>
              <a:rPr lang="ru-RU" altLang="ru-RU" sz="3200" b="1" dirty="0" smtClean="0">
                <a:solidFill>
                  <a:srgbClr val="990000"/>
                </a:solidFill>
                <a:latin typeface="Times New Roman" pitchFamily="18" charset="0"/>
              </a:rPr>
              <a:t>«Расти цветок всем на радость»</a:t>
            </a:r>
            <a:endParaRPr lang="ru-RU" altLang="ru-RU" sz="3200" b="1" dirty="0">
              <a:solidFill>
                <a:srgbClr val="99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4055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Бесплатно скачать фоны для powerpoin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0" y="0"/>
            <a:ext cx="913738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F:\мои фото\мама-работа\эколог 1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75058"/>
            <a:ext cx="6951295" cy="521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684360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Бесплатно скачать фоны для powerpoin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0" y="0"/>
            <a:ext cx="91373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07504" y="188640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Художественное слово о цветах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12777"/>
            <a:ext cx="3744416" cy="2676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Анютины глазки</a:t>
            </a:r>
            <a:endParaRPr lang="ru-RU" sz="2000" b="1" i="1" u="sng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Анютины глазки -</a:t>
            </a: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Цветочек из сказки,</a:t>
            </a: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них - вера, надежда, любовь.</a:t>
            </a: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Анютины глазки -</a:t>
            </a: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Трехцветные краски,</a:t>
            </a: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Проснувшись,</a:t>
            </a: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Вас радуют вновь.</a:t>
            </a: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8023" y="1412777"/>
            <a:ext cx="3772417" cy="299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Тюльпан</a:t>
            </a:r>
            <a:endParaRPr lang="ru-RU" sz="2000" b="1" i="1" u="sng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Лишь рассеялся туман,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Приоткрыл глаза тюльпан,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Солнцу мило улыбнулся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сказал: «А я проснулся!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 чего же здесь красиво!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Просто чудо! Просто диво!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какой красивый я,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8575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Словно алая заря!»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121497"/>
            <a:ext cx="381642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latin typeface="Times New Roman"/>
              <a:ea typeface="Times New Roman"/>
            </a:endParaRPr>
          </a:p>
          <a:p>
            <a:r>
              <a:rPr lang="ru-RU" sz="20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Загадки </a:t>
            </a: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детей</a:t>
            </a:r>
            <a:b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Очищают воздух,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Создают уют,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окнах зеленеют,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Круглый год цветут.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Ответ: Цветы.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***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19872" y="3933056"/>
            <a:ext cx="44644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/>
              <a:ea typeface="Times New Roman"/>
            </a:endParaRPr>
          </a:p>
          <a:p>
            <a:endParaRPr lang="ru-RU" dirty="0">
              <a:latin typeface="Times New Roman"/>
              <a:ea typeface="Times New Roman"/>
            </a:endParaRPr>
          </a:p>
          <a:p>
            <a:endParaRPr lang="ru-RU" dirty="0" smtClean="0">
              <a:latin typeface="Times New Roman"/>
              <a:ea typeface="Times New Roman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Стоит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в саду кудряшка - белая рубашка,</a:t>
            </a:r>
            <a:b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Сердечко золотое. Что это такое?</a:t>
            </a:r>
            <a:b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Ответ: Ромашка.</a:t>
            </a:r>
            <a:b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41510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Бесплатно скачать фоны для powerpoin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0" y="0"/>
            <a:ext cx="91373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403648" y="1844824"/>
            <a:ext cx="73448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0" cap="all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</a:rPr>
              <a:t>Работа с родителями</a:t>
            </a:r>
            <a:br>
              <a:rPr kumimoji="0" lang="ru-RU" sz="5400" b="1" i="0" u="none" strike="noStrike" kern="0" cap="all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</a:rPr>
            </a:br>
            <a:endParaRPr kumimoji="0" lang="ru-RU" sz="5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208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908720"/>
            <a:ext cx="7920880" cy="356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         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     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III этап.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Заключительный (обобщающий).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Symbol"/>
              </a:rPr>
              <a:t>Анализ полученных результатов</a:t>
            </a:r>
            <a:endParaRPr lang="ru-RU" sz="2800" dirty="0">
              <a:solidFill>
                <a:srgbClr val="002060"/>
              </a:solidFill>
              <a:ea typeface="Calibri"/>
              <a:cs typeface="Symbo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Symbol"/>
              </a:rPr>
              <a:t>Оформление альбома «Цветы, которые вырастили мы сами»</a:t>
            </a:r>
            <a:endParaRPr lang="ru-RU" sz="2800" dirty="0">
              <a:solidFill>
                <a:srgbClr val="002060"/>
              </a:solidFill>
              <a:ea typeface="Calibri"/>
              <a:cs typeface="Symbo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Symbol"/>
              </a:rPr>
              <a:t>Вручение благодарственных писем семьям – активным участникам проекта.</a:t>
            </a:r>
            <a:endParaRPr lang="ru-RU" sz="2800" dirty="0">
              <a:solidFill>
                <a:srgbClr val="002060"/>
              </a:solidFill>
              <a:ea typeface="Calibri"/>
              <a:cs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507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m0-tub-ru.yandex.net/i?id=9b35bb3539266280183bf13b9d8c6e5b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2" name="Picture 4" descr="https://im0-tub-ru.yandex.net/i?id=9b35bb3539266280183bf13b9d8c6e5b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1061"/>
            <a:ext cx="9185413" cy="688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58017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908721"/>
            <a:ext cx="7920880" cy="378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>Тип проекта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: познавательный, исследовательский.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По составу участников: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групповой. 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>Участники проекта: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 дети средней группы, родители воспитанников, воспитатели группы.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>Срок реализации проекта: 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долгосрочный (с марта по сентябрь)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>.</a:t>
            </a:r>
            <a:endParaRPr lang="ru-RU" sz="2800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10700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215043"/>
            <a:ext cx="8136904" cy="583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Актуальность 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проекта: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Актуальность данного проекта заключается в необходимости тесной связи дошкольников с природой, так как в этом возрасте закладываются основы экологической культуры. Данный проект содействует формированию у детей представления о семенах, цветах; формирует познавательный интерес к исследовательской деятельности; способствует воспитанию бережного отношения к природе.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8523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124744"/>
            <a:ext cx="8064896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Цель проекта: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формирование экологического мышления дошкольников, интереса к опытнической и исследовательской деятельности по выращиванию рассады цветов  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комнатных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условиях; воспитание у детей любви к природе.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42106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04664"/>
            <a:ext cx="8496944" cy="6403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Задачи проекта: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 формирование представления детей о разнообразии семян, о роли цветов в природе и жизни человека;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-познакомить с многообразием цветущих  растений;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-расширять знания детей о необходимых условиях для роста растений (почва, вода, свет, тепло)</a:t>
            </a:r>
            <a:b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 расширить представление детей о мире цветов;</a:t>
            </a:r>
            <a:b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 расширять познавательный опыт детей; развивать умение сопоставлять, делать выводы; ориентироваться в информационном пространстве; применять полученные знания; 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-овладение трудовыми навыками.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6515300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"/>
            <a:ext cx="8964488" cy="6700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Этапы: 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           </a:t>
            </a:r>
            <a:r>
              <a:rPr lang="ru-RU" sz="28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Iэтап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Подготовительный (мотивационно- организационный).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Symbol"/>
              </a:rPr>
              <a:t>Доведение до сведения родителей воспитанников смысла и цели проекта.</a:t>
            </a:r>
            <a:endParaRPr lang="ru-RU" sz="2800" dirty="0">
              <a:solidFill>
                <a:srgbClr val="002060"/>
              </a:solidFill>
              <a:ea typeface="Calibri"/>
              <a:cs typeface="Symbo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Symbol"/>
              </a:rPr>
              <a:t>Совместно с детьми составить план реализации проекта(подвести детей к тому, что они запланируют узнать о цветах из журналов, книг, энциклопедий</a:t>
            </a:r>
            <a:endParaRPr lang="ru-RU" sz="2800" dirty="0">
              <a:solidFill>
                <a:srgbClr val="002060"/>
              </a:solidFill>
              <a:ea typeface="Calibri"/>
              <a:cs typeface="Symbo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Symbol"/>
              </a:rPr>
              <a:t>Подбор художественной литературы о цветах .</a:t>
            </a:r>
            <a:endParaRPr lang="ru-RU" sz="2800" dirty="0">
              <a:solidFill>
                <a:srgbClr val="002060"/>
              </a:solidFill>
              <a:ea typeface="Calibri"/>
              <a:cs typeface="Symbo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Symbol"/>
              </a:rPr>
              <a:t>Подбор информации, наглядного материала, дидактических пособий, необходимых атрибутов для труда (совместно с детьми и родителями). </a:t>
            </a:r>
            <a:endParaRPr lang="ru-RU" sz="2800" dirty="0">
              <a:solidFill>
                <a:srgbClr val="002060"/>
              </a:solidFill>
              <a:ea typeface="Calibri"/>
              <a:cs typeface="Symbo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Symbol"/>
              </a:rPr>
              <a:t>Постановка задачи (совместно с детьми)</a:t>
            </a:r>
            <a:endParaRPr lang="ru-RU" sz="2800" dirty="0">
              <a:solidFill>
                <a:srgbClr val="002060"/>
              </a:solidFill>
              <a:ea typeface="Calibri"/>
              <a:cs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1864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675169"/>
            <a:ext cx="8712968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II этап.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Основной (практический).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                       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Symbol"/>
              </a:rPr>
              <a:t>Осуществление работы в соответствии с планом.</a:t>
            </a:r>
            <a:endParaRPr lang="ru-RU" sz="2800" dirty="0">
              <a:solidFill>
                <a:srgbClr val="002060"/>
              </a:solidFill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Symbol"/>
              </a:rPr>
              <a:t>Посадка и уход за растениями в группе и на участке.</a:t>
            </a:r>
            <a:endParaRPr lang="ru-RU" sz="2800" dirty="0">
              <a:solidFill>
                <a:srgbClr val="002060"/>
              </a:solidFill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Symbol"/>
              </a:rPr>
              <a:t>Проговаривание стихотворений, </a:t>
            </a:r>
            <a:r>
              <a:rPr lang="ru-RU" sz="2800" dirty="0" err="1">
                <a:solidFill>
                  <a:srgbClr val="002060"/>
                </a:solidFill>
                <a:latin typeface="Times New Roman"/>
                <a:ea typeface="Times New Roman"/>
                <a:cs typeface="Symbol"/>
              </a:rPr>
              <a:t>потешек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Symbol"/>
              </a:rPr>
              <a:t>, скороговорок,   отгадывание  загадок.</a:t>
            </a:r>
            <a:endParaRPr lang="ru-RU" sz="2800" dirty="0">
              <a:solidFill>
                <a:srgbClr val="002060"/>
              </a:solidFill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Symbol"/>
              </a:rPr>
              <a:t>Развитие творческого воображения на занятиях по  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  <a:cs typeface="Symbol"/>
              </a:rPr>
              <a:t>изобразитель</a:t>
            </a: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ной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  деятельности.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Symbol"/>
              </a:rPr>
              <a:t>Проведение сюжетно-ролевых  и дидактических игр, бесед, игровых образовательных ситуаций на тему «Для чего нужны цветы?».</a:t>
            </a:r>
            <a:endParaRPr lang="ru-RU" sz="2800" dirty="0">
              <a:solidFill>
                <a:srgbClr val="002060"/>
              </a:solidFill>
              <a:ea typeface="Calibri"/>
              <a:cs typeface="Symbol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43624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692696"/>
            <a:ext cx="8424936" cy="618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u="sng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Формы работы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непосредственно образовательная деятельность;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-беседы;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-чтение художественной литературы;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-рассматривание иллюстраций по теме;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-наблюдения;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-экскурсии;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-сюжетно – ролевые игры;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-настольные, дидактические, подвижные игры;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-трудовая деятельность;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-продуктивная деятельность;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215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60649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Изучаем растения по картинкам, открыткам и альбомам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27" name="Picture 3" descr="F:\мои фото\мама-работа\эколог 15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08" t="16337" r="408" b="8350"/>
          <a:stretch/>
        </p:blipFill>
        <p:spPr bwMode="auto">
          <a:xfrm>
            <a:off x="167978" y="1268760"/>
            <a:ext cx="4548038" cy="256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мои фото\мама-работа\эколог 1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212975"/>
            <a:ext cx="4583543" cy="343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734954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310</Words>
  <Application>Microsoft Office PowerPoint</Application>
  <PresentationFormat>Экран (4:3)</PresentationFormat>
  <Paragraphs>85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11</cp:revision>
  <dcterms:modified xsi:type="dcterms:W3CDTF">2017-05-11T08:50:41Z</dcterms:modified>
</cp:coreProperties>
</file>